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6860" autoAdjust="0"/>
  </p:normalViewPr>
  <p:slideViewPr>
    <p:cSldViewPr snapToGrid="0">
      <p:cViewPr varScale="1">
        <p:scale>
          <a:sx n="107" d="100"/>
          <a:sy n="107" d="100"/>
        </p:scale>
        <p:origin x="7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6" len="3">
        <ac:context len="447" hash="3953177010"/>
      </ac:txMk>
    </ac:txMkLst>
    <p188:pos x="1260771" y="1282596"/>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pic>
        <p:nvPicPr>
          <p:cNvPr id="3" name="Resim 2">
            <a:extLst>
              <a:ext uri="{FF2B5EF4-FFF2-40B4-BE49-F238E27FC236}">
                <a16:creationId xmlns:a16="http://schemas.microsoft.com/office/drawing/2014/main" id="{5F9F243B-901D-84D8-D4E3-C9033181712B}"/>
              </a:ext>
            </a:extLst>
          </p:cNvPr>
          <p:cNvPicPr>
            <a:picLocks noChangeAspect="1"/>
          </p:cNvPicPr>
          <p:nvPr/>
        </p:nvPicPr>
        <p:blipFill>
          <a:blip r:embed="rId4"/>
          <a:stretch>
            <a:fillRect/>
          </a:stretch>
        </p:blipFill>
        <p:spPr>
          <a:xfrm>
            <a:off x="972358" y="3916024"/>
            <a:ext cx="3358824" cy="1576913"/>
          </a:xfrm>
          <a:prstGeom prst="rect">
            <a:avLst/>
          </a:prstGeom>
        </p:spPr>
      </p:pic>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pic>
        <p:nvPicPr>
          <p:cNvPr id="10" name="Resim 9">
            <a:extLst>
              <a:ext uri="{FF2B5EF4-FFF2-40B4-BE49-F238E27FC236}">
                <a16:creationId xmlns:a16="http://schemas.microsoft.com/office/drawing/2014/main" id="{EDFB17E4-B270-B778-8F3E-57B61D5CAA77}"/>
              </a:ext>
            </a:extLst>
          </p:cNvPr>
          <p:cNvPicPr>
            <a:picLocks noChangeAspect="1"/>
          </p:cNvPicPr>
          <p:nvPr/>
        </p:nvPicPr>
        <p:blipFill>
          <a:blip r:embed="rId5"/>
          <a:stretch>
            <a:fillRect/>
          </a:stretch>
        </p:blipFill>
        <p:spPr>
          <a:xfrm>
            <a:off x="8181066" y="3570149"/>
            <a:ext cx="3277057" cy="2457793"/>
          </a:xfrm>
          <a:prstGeom prst="rect">
            <a:avLst/>
          </a:prstGeom>
        </p:spPr>
      </p:pic>
      <p:pic>
        <p:nvPicPr>
          <p:cNvPr id="13" name="Resim 12">
            <a:extLst>
              <a:ext uri="{FF2B5EF4-FFF2-40B4-BE49-F238E27FC236}">
                <a16:creationId xmlns:a16="http://schemas.microsoft.com/office/drawing/2014/main" id="{7FE487A3-5085-E002-6EB8-660531065470}"/>
              </a:ext>
            </a:extLst>
          </p:cNvPr>
          <p:cNvPicPr>
            <a:picLocks noChangeAspect="1"/>
          </p:cNvPicPr>
          <p:nvPr/>
        </p:nvPicPr>
        <p:blipFill>
          <a:blip r:embed="rId6"/>
          <a:stretch>
            <a:fillRect/>
          </a:stretch>
        </p:blipFill>
        <p:spPr>
          <a:xfrm>
            <a:off x="4765231" y="4068128"/>
            <a:ext cx="2962688" cy="1149536"/>
          </a:xfrm>
          <a:prstGeom prst="rect">
            <a:avLst/>
          </a:prstGeom>
        </p:spPr>
      </p:pic>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139498" y="165425"/>
            <a:ext cx="3666650" cy="5858347"/>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function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std_logic_vector(3 downto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std_logic_vector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"0011"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"0111"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"1000"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"1001"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4021104" y="815859"/>
            <a:ext cx="5436183" cy="500262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integer;</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std_logic_vector(</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when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8715714" y="639168"/>
            <a:ext cx="3106684" cy="216982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1AAEFE1C-644E-E73C-63E7-42C7856DB6DD}"/>
              </a:ext>
            </a:extLst>
          </p:cNvPr>
          <p:cNvPicPr>
            <a:picLocks noChangeAspect="1"/>
          </p:cNvPicPr>
          <p:nvPr/>
        </p:nvPicPr>
        <p:blipFill>
          <a:blip r:embed="rId4"/>
          <a:stretch>
            <a:fillRect/>
          </a:stretch>
        </p:blipFill>
        <p:spPr>
          <a:xfrm>
            <a:off x="4876216" y="824579"/>
            <a:ext cx="2438399" cy="838317"/>
          </a:xfrm>
          <a:prstGeom prst="rect">
            <a:avLst/>
          </a:prstGeom>
        </p:spPr>
      </p:pic>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 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 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This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 •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 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 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3" name="Resim 2">
            <a:extLst>
              <a:ext uri="{FF2B5EF4-FFF2-40B4-BE49-F238E27FC236}">
                <a16:creationId xmlns:a16="http://schemas.microsoft.com/office/drawing/2014/main" id="{FEED78A0-9309-B4CE-3D1E-DEA14BF87C1F}"/>
              </a:ext>
            </a:extLst>
          </p:cNvPr>
          <p:cNvPicPr>
            <a:picLocks noChangeAspect="1"/>
          </p:cNvPicPr>
          <p:nvPr/>
        </p:nvPicPr>
        <p:blipFill>
          <a:blip r:embed="rId4"/>
          <a:stretch>
            <a:fillRect/>
          </a:stretch>
        </p:blipFill>
        <p:spPr>
          <a:xfrm>
            <a:off x="2528303" y="5564083"/>
            <a:ext cx="7134225" cy="1190625"/>
          </a:xfrm>
          <a:prstGeom prst="rect">
            <a:avLst/>
          </a:prstGeom>
        </p:spPr>
      </p:pic>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327307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pic>
        <p:nvPicPr>
          <p:cNvPr id="4" name="Resim 3">
            <a:extLst>
              <a:ext uri="{FF2B5EF4-FFF2-40B4-BE49-F238E27FC236}">
                <a16:creationId xmlns:a16="http://schemas.microsoft.com/office/drawing/2014/main" id="{3C7075C2-648D-E2CE-972E-ED0C41DF6427}"/>
              </a:ext>
            </a:extLst>
          </p:cNvPr>
          <p:cNvPicPr>
            <a:picLocks noChangeAspect="1"/>
          </p:cNvPicPr>
          <p:nvPr/>
        </p:nvPicPr>
        <p:blipFill>
          <a:blip r:embed="rId4"/>
          <a:stretch>
            <a:fillRect/>
          </a:stretch>
        </p:blipFill>
        <p:spPr>
          <a:xfrm>
            <a:off x="4052303" y="4122239"/>
            <a:ext cx="4086225" cy="1400175"/>
          </a:xfrm>
          <a:prstGeom prst="rect">
            <a:avLst/>
          </a:prstGeom>
        </p:spPr>
      </p:pic>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876" y="716625"/>
            <a:ext cx="11387341"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 Assignments to signal parameters directly affect the actual signal drivers associated with the</a:t>
            </a: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342900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971454"/>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7867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5427721"/>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393372" y="616890"/>
            <a:ext cx="4931228" cy="6092355"/>
          </a:xfrm>
        </p:spPr>
        <p:txBody>
          <a:bodyPr>
            <a:normAutofit fontScale="55000" lnSpcReduction="20000"/>
          </a:bodyPr>
          <a:lstStyle/>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IEEE.numeric_std.all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package body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function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end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my_subprograms</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use </a:t>
            </a:r>
            <a:r>
              <a:rPr lang="en-US" sz="2600" b="1" dirty="0" err="1">
                <a:solidFill>
                  <a:schemeClr val="bg1"/>
                </a:solidFill>
                <a:latin typeface="Times New Roman" panose="02020603050405020304" pitchFamily="18" charset="0"/>
                <a:cs typeface="Times New Roman" panose="02020603050405020304" pitchFamily="18" charset="0"/>
              </a:rPr>
              <a:t>work.my_subprograms.all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entity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 b       : in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c, d       : in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2600" b="1" dirty="0">
                <a:solidFill>
                  <a:schemeClr val="bg1"/>
                </a:solidFill>
                <a:latin typeface="Times New Roman" panose="02020603050405020304" pitchFamily="18" charset="0"/>
                <a:cs typeface="Times New Roman" panose="02020603050405020304" pitchFamily="18" charset="0"/>
              </a:rPr>
              <a:t>end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415314" y="613245"/>
            <a:ext cx="5458439" cy="60923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architecture behavioral of </a:t>
            </a:r>
            <a:r>
              <a:rPr lang="en-US" sz="2600" b="1" dirty="0" err="1">
                <a:solidFill>
                  <a:schemeClr val="bg1"/>
                </a:solidFill>
                <a:latin typeface="Times New Roman" panose="02020603050405020304" pitchFamily="18" charset="0"/>
                <a:cs typeface="Times New Roman" panose="02020603050405020304" pitchFamily="18" charset="0"/>
              </a:rPr>
              <a:t>subprograminstantiationexample</a:t>
            </a:r>
            <a:r>
              <a:rPr lang="en-US" sz="26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process(a, b, c, d)</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variable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(a &gt; threshold and b &gt; threshold) then</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(a, b);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tempresultint</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result_int</a:t>
            </a:r>
            <a:r>
              <a:rPr lang="en-US" sz="26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26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if (c &gt; threshold and d &gt; threshold) then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 := </a:t>
            </a:r>
            <a:r>
              <a:rPr lang="en-US" sz="2600" b="1" dirty="0" err="1">
                <a:solidFill>
                  <a:schemeClr val="bg1"/>
                </a:solidFill>
                <a:latin typeface="Times New Roman" panose="02020603050405020304" pitchFamily="18" charset="0"/>
                <a:cs typeface="Times New Roman" panose="02020603050405020304" pitchFamily="18" charset="0"/>
              </a:rPr>
              <a:t>add_integer</a:t>
            </a:r>
            <a:r>
              <a:rPr lang="en-US" sz="2600" b="1" dirty="0">
                <a:solidFill>
                  <a:schemeClr val="bg1"/>
                </a:solidFill>
                <a:latin typeface="Times New Roman" panose="02020603050405020304" pitchFamily="18" charset="0"/>
                <a:cs typeface="Times New Roman" panose="02020603050405020304" pitchFamily="18" charset="0"/>
              </a:rPr>
              <a:t>(c, d); </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a:t>
            </a:r>
            <a:r>
              <a:rPr lang="en-US" sz="2600" b="1" dirty="0" err="1">
                <a:solidFill>
                  <a:schemeClr val="bg1"/>
                </a:solidFill>
                <a:latin typeface="Times New Roman" panose="02020603050405020304" pitchFamily="18" charset="0"/>
                <a:cs typeface="Times New Roman" panose="02020603050405020304" pitchFamily="18" charset="0"/>
              </a:rPr>
              <a:t>tempresultreal</a:t>
            </a:r>
            <a:r>
              <a:rPr lang="en-US" sz="26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a:t>
            </a:r>
            <a:r>
              <a:rPr lang="en-US" sz="2600" b="1" dirty="0" err="1">
                <a:solidFill>
                  <a:schemeClr val="bg1"/>
                </a:solidFill>
                <a:latin typeface="Times New Roman" panose="02020603050405020304" pitchFamily="18" charset="0"/>
                <a:cs typeface="Times New Roman" panose="02020603050405020304" pitchFamily="18" charset="0"/>
              </a:rPr>
              <a:t>result_real</a:t>
            </a:r>
            <a:r>
              <a:rPr lang="en-US" sz="26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26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733876" y="716625"/>
            <a:ext cx="6030991"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The instance behaves like a generic-mapped package with declarations and bodies from the uninstantiated package</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6650567" y="966890"/>
            <a:ext cx="5163457" cy="6092355"/>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667514" y="2936763"/>
            <a:ext cx="5163457" cy="60923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2851</TotalTime>
  <Words>16417</Words>
  <Application>Microsoft Office PowerPoint</Application>
  <PresentationFormat>Widescreen</PresentationFormat>
  <Paragraphs>2158</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ABDULLAH FURKAN KAYA</cp:lastModifiedBy>
  <cp:revision>669</cp:revision>
  <dcterms:created xsi:type="dcterms:W3CDTF">2024-07-21T06:30:33Z</dcterms:created>
  <dcterms:modified xsi:type="dcterms:W3CDTF">2024-12-29T22:11:25Z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